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4" r:id="rId3"/>
    <p:sldId id="259" r:id="rId4"/>
    <p:sldId id="260" r:id="rId5"/>
    <p:sldId id="293" r:id="rId6"/>
    <p:sldId id="261" r:id="rId7"/>
    <p:sldId id="262" r:id="rId8"/>
    <p:sldId id="291" r:id="rId9"/>
    <p:sldId id="290" r:id="rId10"/>
    <p:sldId id="283" r:id="rId11"/>
    <p:sldId id="287" r:id="rId12"/>
    <p:sldId id="288" r:id="rId13"/>
    <p:sldId id="272" r:id="rId14"/>
    <p:sldId id="285" r:id="rId15"/>
    <p:sldId id="278" r:id="rId16"/>
    <p:sldId id="28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4" autoAdjust="0"/>
    <p:restoredTop sz="94614" autoAdjust="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k-2ZalhVKiM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QVbtOtkO9vM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h8FA7HMcQG8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5oLhj6VS4XA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0%D0%BE%D0%BA-%D0%BC%D1%83%D0%B7%D1%8B%D0%BA%D0%B0" TargetMode="External"/><Relationship Id="rId3" Type="http://schemas.openxmlformats.org/officeDocument/2006/relationships/hyperlink" Target="http://ru.wikipedia.org/wiki/%D0%A9%D0%B8%D0%BF%D0%BA%D0%BE%D0%B2%D1%8B%D0%B5_%D0%BC%D1%83%D0%B7%D1%8B%D0%BA%D0%B0%D0%BB%D1%8C%D0%BD%D1%8B%D0%B5_%D0%B8%D0%BD%D1%81%D1%82%D1%80%D1%83%D0%BC%D0%B5%D0%BD%D1%82%D1%8B" TargetMode="External"/><Relationship Id="rId7" Type="http://schemas.openxmlformats.org/officeDocument/2006/relationships/hyperlink" Target="http://ru.wikipedia.org/wiki/%D0%A4%D0%BB%D0%B0%D0%BC%D0%B5%D0%BD%D0%BA%D0%BE" TargetMode="External"/><Relationship Id="rId12" Type="http://schemas.openxmlformats.org/officeDocument/2006/relationships/hyperlink" Target="http://ru.wikipedia.org/wiki/%D0%93%D0%B8%D1%82%D0%B0%D1%80%D0%B8%D1%81%D1%82" TargetMode="External"/><Relationship Id="rId2" Type="http://schemas.openxmlformats.org/officeDocument/2006/relationships/hyperlink" Target="http://ru.wikipedia.org/wiki/%D0%A1%D1%82%D1%80%D1%83%D0%BD%D0%BD%D1%8B%D0%B5_%D0%BC%D1%83%D0%B7%D1%8B%D0%BA%D0%B0%D0%BB%D1%8C%D0%BD%D1%8B%D0%B5_%D0%B8%D0%BD%D1%81%D1%82%D1%80%D1%83%D0%BC%D0%B5%D0%BD%D1%82%D1%8B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0%B0%D0%BD%D1%82%D1%80%D0%B8" TargetMode="External"/><Relationship Id="rId11" Type="http://schemas.openxmlformats.org/officeDocument/2006/relationships/hyperlink" Target="http://ru.wikipedia.org/wiki/%D0%9C%D0%B0%D1%81%D1%81%D0%BE%D0%B2%D0%B0%D1%8F_%D0%BA%D1%83%D0%BB%D1%8C%D1%82%D1%83%D1%80%D0%B0" TargetMode="External"/><Relationship Id="rId5" Type="http://schemas.openxmlformats.org/officeDocument/2006/relationships/hyperlink" Target="http://ru.wikipedia.org/wiki/%D0%91%D0%BB%D1%8E%D0%B7" TargetMode="External"/><Relationship Id="rId10" Type="http://schemas.openxmlformats.org/officeDocument/2006/relationships/hyperlink" Target="http://ru.wikipedia.org/wiki/%D0%AD%D0%BB%D0%B5%D0%BA%D1%82%D1%80%D0%B8%D1%87%D0%B5%D1%81%D0%BA%D0%B0%D1%8F_%D0%B3%D0%B8%D1%82%D0%B0%D1%80%D0%B0" TargetMode="External"/><Relationship Id="rId4" Type="http://schemas.openxmlformats.org/officeDocument/2006/relationships/hyperlink" Target="http://ru.wikipedia.org/wiki/%D0%9C%D1%83%D0%B7%D1%8B%D0%BA%D0%B0%D0%BB%D1%8C%D0%BD%D1%8B%D0%B9_%D0%B8%D0%BD%D1%81%D1%82%D1%80%D1%83%D0%BC%D0%B5%D0%BD%D1%82" TargetMode="External"/><Relationship Id="rId9" Type="http://schemas.openxmlformats.org/officeDocument/2006/relationships/hyperlink" Target="http://ru.wikipedia.org/wiki/XX_%D0%B2%D0%B5%D0%BA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2%D0%B0%D0%B2%D0%B8%D0%BB%D0%BE%D0%BD" TargetMode="External"/><Relationship Id="rId13" Type="http://schemas.openxmlformats.org/officeDocument/2006/relationships/hyperlink" Target="http://ru.wikipedia.org/wiki/%D0%9D%D0%B0%D0%B1%D0%BB%D0%B0" TargetMode="External"/><Relationship Id="rId18" Type="http://schemas.openxmlformats.org/officeDocument/2006/relationships/hyperlink" Target="http://ru.wikipedia.org/wiki/%D0%94%D1%80%D0%B5%D0%B2%D0%BD%D1%8F%D1%8F_%D0%93%D1%80%D0%B5%D1%86%D0%B8%D1%8F" TargetMode="External"/><Relationship Id="rId3" Type="http://schemas.openxmlformats.org/officeDocument/2006/relationships/image" Target="http://upload.wikimedia.org/wikipedia/commons/thumb/c/c4/Iranian_tar.jpg/100px-Iranian_tar.jpg" TargetMode="External"/><Relationship Id="rId7" Type="http://schemas.openxmlformats.org/officeDocument/2006/relationships/hyperlink" Target="http://ru.wikipedia.org/wiki/%D0%A8%D1%83%D0%BC%D0%B5%D1%80" TargetMode="External"/><Relationship Id="rId12" Type="http://schemas.openxmlformats.org/officeDocument/2006/relationships/hyperlink" Target="http://ru.wikipedia.org/wiki/%D0%94%D1%80%D0%B5%D0%B2%D0%BD%D1%8F%D1%8F_%D0%98%D0%BD%D0%B4%D0%B8%D1%8F" TargetMode="External"/><Relationship Id="rId17" Type="http://schemas.openxmlformats.org/officeDocument/2006/relationships/hyperlink" Target="http://ru.wikipedia.org/wiki/%D0%A1%D0%B8%D1%82%D0%B0%D1%80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://ru.wikipedia.org/wiki/%D0%92%D0%B8%D0%BD%D0%B0_(%D0%BC%D1%83%D0%B7%D1%8B%D0%BA%D0%B0%D0%BB%D1%8C%D0%BD%D1%8B%D0%B9_%D0%B8%D0%BD%D1%81%D1%82%D1%80%D1%83%D0%BC%D0%B5%D0%BD%D1%82)" TargetMode="External"/><Relationship Id="rId20" Type="http://schemas.openxmlformats.org/officeDocument/2006/relationships/hyperlink" Target="http://ru.wikipedia.org/wiki/%D0%9A%D0%B8%D1%84%D0%B0%D1%80%D0%B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0%B8%D0%BD%D0%BD%D0%BE%D1%80" TargetMode="External"/><Relationship Id="rId11" Type="http://schemas.openxmlformats.org/officeDocument/2006/relationships/hyperlink" Target="http://ru.wikipedia.org/wiki/%D0%94%D1%80%D0%B5%D0%B2%D0%BD%D0%B8%D0%B9_%D0%95%D0%B3%D0%B8%D0%BF%D0%B5%D1%82" TargetMode="External"/><Relationship Id="rId5" Type="http://schemas.openxmlformats.org/officeDocument/2006/relationships/hyperlink" Target="http://ru.wikipedia.org/wiki/3_%D1%82%D1%8B%D1%81%D1%8F%D1%87%D0%B5%D0%BB%D0%B5%D1%82%D0%B8%D0%B5_%D0%B4%D0%BE_%D0%BD._%D1%8D." TargetMode="External"/><Relationship Id="rId15" Type="http://schemas.openxmlformats.org/officeDocument/2006/relationships/hyperlink" Target="http://ru.wikipedia.org/wiki/%D0%A6%D0%B8%D1%82%D1%80%D0%B0" TargetMode="External"/><Relationship Id="rId10" Type="http://schemas.openxmlformats.org/officeDocument/2006/relationships/hyperlink" Target="http://ru.wikipedia.org/wiki/%D0%9C%D0%B5%D1%81%D0%BE%D0%BF%D0%BE%D1%82%D0%B0%D0%BC%D0%B8%D1%8F" TargetMode="External"/><Relationship Id="rId19" Type="http://schemas.openxmlformats.org/officeDocument/2006/relationships/hyperlink" Target="http://ru.wikipedia.org/wiki/%D0%94%D1%80%D0%B5%D0%B2%D0%BD%D0%B8%D0%B9_%D0%A0%D0%B8%D0%BC" TargetMode="External"/><Relationship Id="rId4" Type="http://schemas.openxmlformats.org/officeDocument/2006/relationships/hyperlink" Target="http://ru.wikipedia.org/wiki/%D0%A2%D0%B0%D1%80" TargetMode="External"/><Relationship Id="rId9" Type="http://schemas.openxmlformats.org/officeDocument/2006/relationships/hyperlink" Target="http://ru.wikipedia.org/wiki/%D0%91%D0%B8%D0%B1%D0%BB%D0%B8%D1%8F" TargetMode="External"/><Relationship Id="rId14" Type="http://schemas.openxmlformats.org/officeDocument/2006/relationships/hyperlink" Target="http://ru.wikipedia.org/w/index.php?title=%D0%9D%D0%B5%D1%84%D0%B5%D1%80&amp;action=edit&amp;redlink=1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upload.wikimedia.org/wikipedia/commons/thumb/d/dc/Seven-string-guitar.jpg/100px-Seven-string-guitar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ru.wikipedia.org/wiki/%D0%A4%D0%B0%D0%B9%D0%BB:Seven-string-guitar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upload.wikimedia.org/wikipedia/commons/thumb/f/fd/Classical_Guitar_labelled_russian.jpg/500px-Classical_Guitar_labelled_russian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XVIII_%D0%B2%D0%B5%D0%BA" TargetMode="External"/><Relationship Id="rId3" Type="http://schemas.openxmlformats.org/officeDocument/2006/relationships/hyperlink" Target="http://ru.wikipedia.org/wiki/%D0%9A%D0%B0%D1%80%D0%BB%D0%BE_%D0%9A%D0%B0%D0%BD%D0%BE%D0%B1%D0%B1%D0%B8%D0%BE" TargetMode="External"/><Relationship Id="rId7" Type="http://schemas.openxmlformats.org/officeDocument/2006/relationships/hyperlink" Target="http://ru.wikipedia.org/wiki/%D0%93%D1%8E%D0%BB%D0%BB%D0%B5%D0%BD%D1%8C-%D0%A1%D0%BE%D1%80,_%D0%A4%D0%B5%D0%BB%D0%B8%D1%86%D0%B0%D1%82%D0%B0_%D0%92%D0%B8%D1%80%D0%B6%D0%B8%D0%BD%D0%B8%D1%8F" TargetMode="External"/><Relationship Id="rId2" Type="http://schemas.openxmlformats.org/officeDocument/2006/relationships/hyperlink" Target="http://ru.wikipedia.org/wiki/%D0%94%D0%B6%D1%83%D0%B7%D0%B5%D0%BF%D0%BF%D0%B5_%D0%A1%D0%B0%D1%80%D1%82%D0%B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5%D1%80%D0%BD%D0%B0%D0%BD%D0%B4%D0%BE_%D0%A1%D0%BE%D1%80" TargetMode="External"/><Relationship Id="rId11" Type="http://schemas.openxmlformats.org/officeDocument/2006/relationships/hyperlink" Target="http://ru.wikipedia.org/wiki/%D0%A0%D1%83%D1%81%D1%81%D0%BA%D0%B0%D1%8F_%D0%B3%D0%B8%D1%82%D0%B0%D1%80%D0%B0" TargetMode="External"/><Relationship Id="rId5" Type="http://schemas.openxmlformats.org/officeDocument/2006/relationships/hyperlink" Target="http://ru.wikipedia.org/wiki/%D0%9C%D0%B0%D1%83%D1%80%D0%BE_%D0%94%D0%B6%D1%83%D0%BB%D0%B8%D0%B0%D0%BD%D0%B8" TargetMode="External"/><Relationship Id="rId10" Type="http://schemas.openxmlformats.org/officeDocument/2006/relationships/hyperlink" Target="http://ru.wikipedia.org/wiki/%D0%90%D0%BD%D0%B4%D1%80%D0%B5%D0%B9_%D0%A1%D0%B8%D1%85%D1%80%D0%B0" TargetMode="External"/><Relationship Id="rId4" Type="http://schemas.openxmlformats.org/officeDocument/2006/relationships/hyperlink" Target="http://ru.wikipedia.org/wiki/%D0%A6%D0%B0%D0%BD%D0%B8_%D0%B4%D0%B5_%D0%A4%D0%B5%D1%80%D1%80%D0%B0%D0%BD%D1%82%D0%B8,_%D0%9C%D0%B0%D1%80%D0%BA%D0%BE_%D0%90%D1%83%D1%80%D0%B5%D0%BB%D0%B8%D0%BE" TargetMode="External"/><Relationship Id="rId9" Type="http://schemas.openxmlformats.org/officeDocument/2006/relationships/hyperlink" Target="http://ru.wikipedia.org/wiki/XIX_%D0%B2%D0%B5%D0%BA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762000"/>
          </a:xfrm>
        </p:spPr>
        <p:txBody>
          <a:bodyPr/>
          <a:lstStyle/>
          <a:p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709160"/>
          </a:xfrm>
        </p:spPr>
        <p:txBody>
          <a:bodyPr/>
          <a:lstStyle/>
          <a:p>
            <a:pPr>
              <a:buNone/>
            </a:pPr>
            <a:r>
              <a:rPr lang="ru-RU" sz="7200" b="1" i="1" dirty="0" smtClean="0">
                <a:solidFill>
                  <a:srgbClr val="C00000"/>
                </a:solidFill>
              </a:rPr>
              <a:t> </a:t>
            </a:r>
            <a:r>
              <a:rPr lang="ru-RU" sz="4000" b="1" i="1" dirty="0" smtClean="0"/>
              <a:t>Автор: </a:t>
            </a:r>
            <a:r>
              <a:rPr lang="ru-RU" sz="4000" b="1" i="1" dirty="0" err="1" smtClean="0"/>
              <a:t>Черкесова</a:t>
            </a:r>
            <a:r>
              <a:rPr lang="ru-RU" sz="4000" b="1" i="1" dirty="0" smtClean="0"/>
              <a:t> Елена Юрьевна</a:t>
            </a:r>
          </a:p>
          <a:p>
            <a:pPr>
              <a:buNone/>
            </a:pPr>
            <a:r>
              <a:rPr lang="ru-RU" b="1" i="1" dirty="0" smtClean="0"/>
              <a:t>     Муниципальное бюджетное учреждение дополнительного образования «Детская школа искусств п. Старь» </a:t>
            </a:r>
            <a:r>
              <a:rPr lang="ru-RU" b="1" i="1" dirty="0" err="1" smtClean="0"/>
              <a:t>Дятьковского</a:t>
            </a:r>
            <a:r>
              <a:rPr lang="ru-RU" b="1" i="1" dirty="0" smtClean="0"/>
              <a:t> района Брянской области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Преподаватель по специальности </a:t>
            </a:r>
          </a:p>
          <a:p>
            <a:pPr>
              <a:buNone/>
            </a:pPr>
            <a:r>
              <a:rPr lang="ru-RU" b="1" i="1" dirty="0" smtClean="0"/>
              <a:t>«Народные инструменты»</a:t>
            </a:r>
            <a:endParaRPr lang="ru-RU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одготовка к зональному уроку\e78c4152d8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304800"/>
            <a:ext cx="3962400" cy="4191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4800" y="609600"/>
            <a:ext cx="45720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Полное имя: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 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</a:rPr>
              <a:t>Андрес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</a:rPr>
              <a:t>Торрес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</a:rPr>
              <a:t>Сеговия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, маркиз де </a:t>
            </a:r>
            <a:r>
              <a:rPr lang="ru-RU" sz="2400" dirty="0" err="1" smtClean="0">
                <a:solidFill>
                  <a:schemeClr val="accent5">
                    <a:lumMod val="50000"/>
                  </a:schemeClr>
                </a:solidFill>
              </a:rPr>
              <a:t>Салобренья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Дата рождения: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 17 февраля 1894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Место рождения: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 Испания, Линарес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Дата смерти: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 3 июня 1987 г.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Место смерти: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 Испания, Мадрид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4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Страна: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 Испания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Профессии: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Музыкант, композитор, гитарист.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381000"/>
            <a:ext cx="89154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https://youtu.be/k-2ZalhVKiM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Андрес </a:t>
            </a:r>
            <a:r>
              <a:rPr kumimoji="0" lang="ru-RU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Сеговия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(видео)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одготовка к зональному уроку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3886200" cy="5105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419600" y="457200"/>
            <a:ext cx="4495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ВИКТОР КОЗЛОВ   </a:t>
            </a:r>
            <a:r>
              <a:rPr lang="ru-RU" dirty="0" smtClean="0"/>
              <a:t>(родился 10.01.1958, Челябинск) — российский гитарист, композитор и музыкальный педагог.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Живет и работает в Челябинске (Россия).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Заслуженный артист Российской Федерации (1997), профессор (2000). </a:t>
            </a:r>
            <a:endParaRPr lang="ru-RU" smtClean="0"/>
          </a:p>
          <a:p>
            <a:endParaRPr lang="ru-RU" smtClean="0"/>
          </a:p>
          <a:p>
            <a:r>
              <a:rPr lang="ru-RU" dirty="0" smtClean="0"/>
              <a:t>Лауреат I-ой премии Первого областного конкурса исполнителей на русских народных инструментах в Челябинске (1988 год), лауреат Международного конкурса композиторов (г. </a:t>
            </a:r>
            <a:r>
              <a:rPr lang="ru-RU" dirty="0" err="1" smtClean="0"/>
              <a:t>Эстергом</a:t>
            </a:r>
            <a:r>
              <a:rPr lang="ru-RU" dirty="0" smtClean="0"/>
              <a:t> — Венгрия, 1989), дипломант Всероссийского конкурса исполнителей на народных инструментах (Н. Новгород, 1990). Музыкой начал заниматься с 8 лет (Челябинская детская музыкальная школа № 2, педагог Ш. Х. </a:t>
            </a:r>
            <a:r>
              <a:rPr lang="ru-RU" dirty="0" err="1" smtClean="0"/>
              <a:t>Мухатдинов</a:t>
            </a:r>
            <a:r>
              <a:rPr lang="ru-RU" dirty="0" smtClean="0"/>
              <a:t>).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5800" y="3105835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hlinkClick r:id="rId2"/>
              </a:rPr>
              <a:t>https://youtu.be/QVbtOtkO9vM</a:t>
            </a:r>
            <a:endParaRPr lang="ru-RU" sz="3600" dirty="0" smtClean="0"/>
          </a:p>
          <a:p>
            <a:pPr algn="ctr"/>
            <a:r>
              <a:rPr lang="ru-RU" sz="3600" dirty="0" smtClean="0"/>
              <a:t>Виктор Козлов (видео)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одготовка к зональному уроку\w_261x37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381000"/>
            <a:ext cx="4495800" cy="52578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457200"/>
            <a:ext cx="43434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КОПЕНКОВ ОЛЕГ </a:t>
            </a: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 –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be-BY" sz="2800" dirty="0" smtClean="0">
              <a:solidFill>
                <a:srgbClr val="000000"/>
              </a:solidFill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гитарист, композитор, аранжировщик, ведущий концертов, ведущий радиопрограмм, ди-джей, председатль КГБ (Клуб Гитаристов Беларуси), литератор, педагог, продюссер.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e-BY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953000"/>
            <a:ext cx="42672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2800" dirty="0" smtClean="0">
                <a:solidFill>
                  <a:schemeClr val="bg1"/>
                </a:solidFill>
              </a:rPr>
              <a:t>Родился 01.09.1962 в Минске. 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8200" y="1981201"/>
            <a:ext cx="739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hlinkClick r:id="rId2"/>
              </a:rPr>
              <a:t>https://youtu.be/h8FA7HMcQG8</a:t>
            </a:r>
            <a:endParaRPr lang="ru-RU" sz="3600" dirty="0" smtClean="0"/>
          </a:p>
          <a:p>
            <a:r>
              <a:rPr lang="ru-RU" sz="3600" dirty="0" smtClean="0"/>
              <a:t>аргентинская мелодия, коррида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3000" y="2362201"/>
            <a:ext cx="7086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hlinkClick r:id="rId2"/>
              </a:rPr>
              <a:t>https://youtu.be/5oLhj6VS4XA</a:t>
            </a:r>
            <a:endParaRPr lang="ru-RU" sz="3600" dirty="0" smtClean="0"/>
          </a:p>
          <a:p>
            <a:r>
              <a:rPr lang="ru-RU" sz="3600" dirty="0" smtClean="0"/>
              <a:t>дети играют на гитаре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i="1" dirty="0" smtClean="0">
                <a:solidFill>
                  <a:srgbClr val="C00000"/>
                </a:solidFill>
              </a:rPr>
              <a:t>«МОЙ ОСТРОВ</a:t>
            </a:r>
          </a:p>
          <a:p>
            <a:pPr algn="ctr">
              <a:buNone/>
            </a:pPr>
            <a:r>
              <a:rPr lang="ru-RU" sz="6000" b="1" i="1" dirty="0" smtClean="0">
                <a:solidFill>
                  <a:srgbClr val="C00000"/>
                </a:solidFill>
              </a:rPr>
              <a:t>ГИТАРА»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381000"/>
            <a:ext cx="8153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Гитара</a:t>
            </a:r>
            <a:r>
              <a:rPr lang="ru-RU" sz="2800" dirty="0" smtClean="0"/>
              <a:t> — </a:t>
            </a:r>
            <a:r>
              <a:rPr lang="ru-RU" sz="2800" u="sng" dirty="0" smtClean="0">
                <a:hlinkClick r:id="rId2" tooltip="Струнные музыкальные инструменты"/>
              </a:rPr>
              <a:t>струнный</a:t>
            </a:r>
            <a:r>
              <a:rPr lang="ru-RU" sz="2800" dirty="0" smtClean="0"/>
              <a:t> </a:t>
            </a:r>
            <a:r>
              <a:rPr lang="ru-RU" sz="2800" u="sng" dirty="0" smtClean="0">
                <a:hlinkClick r:id="rId3" tooltip="Щипковые музыкальные инструменты"/>
              </a:rPr>
              <a:t>щипковый</a:t>
            </a:r>
            <a:r>
              <a:rPr lang="ru-RU" sz="2800" dirty="0" smtClean="0"/>
              <a:t> </a:t>
            </a:r>
            <a:r>
              <a:rPr lang="ru-RU" sz="2800" u="sng" dirty="0" smtClean="0">
                <a:hlinkClick r:id="rId4" tooltip="Музыкальный инструмент"/>
              </a:rPr>
              <a:t>музыкальный инструмент</a:t>
            </a:r>
            <a:r>
              <a:rPr lang="ru-RU" sz="2800" dirty="0" smtClean="0"/>
              <a:t>, один из самых распространённых в мире. Применяется в качестве аккомпанирующего инструмента во многих музыкальных стилях. Является основным инструментом в таких стилях музыки, как </a:t>
            </a:r>
            <a:r>
              <a:rPr lang="ru-RU" sz="2800" u="sng" dirty="0" smtClean="0">
                <a:hlinkClick r:id="rId5" tooltip="Блюз"/>
              </a:rPr>
              <a:t>блюз</a:t>
            </a:r>
            <a:r>
              <a:rPr lang="ru-RU" sz="2800" dirty="0" smtClean="0"/>
              <a:t>, </a:t>
            </a:r>
            <a:r>
              <a:rPr lang="ru-RU" sz="2800" u="sng" dirty="0" smtClean="0">
                <a:hlinkClick r:id="rId6" tooltip="Кантри"/>
              </a:rPr>
              <a:t>кантри</a:t>
            </a:r>
            <a:r>
              <a:rPr lang="ru-RU" sz="2800" dirty="0" smtClean="0"/>
              <a:t>, </a:t>
            </a:r>
            <a:r>
              <a:rPr lang="ru-RU" sz="2800" u="sng" dirty="0" smtClean="0">
                <a:hlinkClick r:id="rId7" tooltip="Фламенко"/>
              </a:rPr>
              <a:t>фламенко</a:t>
            </a:r>
            <a:r>
              <a:rPr lang="ru-RU" sz="2800" dirty="0" smtClean="0"/>
              <a:t>, </a:t>
            </a:r>
            <a:r>
              <a:rPr lang="ru-RU" sz="2800" u="sng" dirty="0" smtClean="0">
                <a:hlinkClick r:id="rId8" tooltip="Рок-музыка"/>
              </a:rPr>
              <a:t>рок-музыка</a:t>
            </a:r>
            <a:r>
              <a:rPr lang="ru-RU" sz="2800" dirty="0" smtClean="0"/>
              <a:t>. Изобретённая в </a:t>
            </a:r>
            <a:r>
              <a:rPr lang="ru-RU" sz="2800" u="sng" dirty="0" smtClean="0">
                <a:hlinkClick r:id="rId9" tooltip="XX век"/>
              </a:rPr>
              <a:t>XX веке</a:t>
            </a:r>
            <a:r>
              <a:rPr lang="ru-RU" sz="2800" dirty="0" smtClean="0"/>
              <a:t> </a:t>
            </a:r>
            <a:r>
              <a:rPr lang="ru-RU" sz="2800" u="sng" dirty="0" smtClean="0">
                <a:hlinkClick r:id="rId10" tooltip="Электрическая гитара"/>
              </a:rPr>
              <a:t>электрическая гитара</a:t>
            </a:r>
            <a:r>
              <a:rPr lang="ru-RU" sz="2800" dirty="0" smtClean="0"/>
              <a:t> оказала сильное воздействие на </a:t>
            </a:r>
            <a:r>
              <a:rPr lang="ru-RU" sz="2800" u="sng" dirty="0" smtClean="0">
                <a:hlinkClick r:id="rId11" tooltip="Массовая культура"/>
              </a:rPr>
              <a:t>массовую культуру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Исполнитель музыки на гитаре называется </a:t>
            </a:r>
            <a:r>
              <a:rPr lang="ru-RU" sz="2800" i="1" u="sng" dirty="0" smtClean="0">
                <a:hlinkClick r:id="rId12" tooltip="Гитарист"/>
              </a:rPr>
              <a:t>гитарист</a:t>
            </a:r>
            <a:r>
              <a:rPr lang="ru-RU" sz="2800" dirty="0" smtClean="0"/>
              <a:t>. Человек, изготовляющий и ремонтирующий гитары, называется </a:t>
            </a:r>
            <a:r>
              <a:rPr lang="ru-RU" sz="2800" i="1" dirty="0" smtClean="0"/>
              <a:t>гитарный мастер</a:t>
            </a:r>
            <a:r>
              <a:rPr lang="ru-RU" sz="2800" dirty="0" smtClean="0"/>
              <a:t> или </a:t>
            </a:r>
            <a:r>
              <a:rPr lang="ru-RU" sz="2800" i="1" dirty="0" err="1" smtClean="0"/>
              <a:t>лютье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66800" y="304800"/>
            <a:ext cx="3200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гитары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Происхождение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 descr="http://upload.wikimedia.org/wikipedia/commons/thumb/c/c4/Iranian_tar.jpg/100px-Iranian_tar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5715000" y="304800"/>
            <a:ext cx="2133600" cy="2438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85800" y="2743200"/>
            <a:ext cx="55626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4" tooltip="Тар"/>
              </a:rPr>
              <a:t>Тар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— один из предшественников гитары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Самые ранние сохранившиеся свидетельства о струнных инструментах с резонирующим корпусом и шейкой, предках современной гитары, относятся к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 tooltip="3 тысячелетие до н. э."/>
              </a:rPr>
              <a:t>III тысячелетию до н. э.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Изображения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6" tooltip="Киннор"/>
              </a:rPr>
              <a:t>киннора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7" tooltip="Шумер"/>
              </a:rPr>
              <a:t>шумеро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8" tooltip="Вавилон"/>
              </a:rPr>
              <a:t>вавилонский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струнный инструмент, упоминается 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 tooltip="Библия"/>
              </a:rPr>
              <a:t>библейских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сказаниях) найдены на глиняных барельефах при археологических раскопках 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0" tooltip="Месопотамия"/>
              </a:rPr>
              <a:t>Месопотамии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1" tooltip="Древний Египет"/>
              </a:rPr>
              <a:t>древнем Египте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2" tooltip="Древняя Индия"/>
              </a:rPr>
              <a:t>Индии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также были известны похожие инструменты: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3" tooltip="Набла"/>
              </a:rPr>
              <a:t>набла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C22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4" tooltip="Нефер (страница отсутствует)"/>
              </a:rPr>
              <a:t>нефер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5" tooltip="Цитра"/>
              </a:rPr>
              <a:t>цитра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Египте,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6" tooltip="Вина (музыкальный инструмент)"/>
              </a:rPr>
              <a:t>вина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7" tooltip="Ситар"/>
              </a:rPr>
              <a:t>ситар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Индии. 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8" tooltip="Древняя Греция"/>
              </a:rPr>
              <a:t>древней Греции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9" tooltip="Древний Рим"/>
              </a:rPr>
              <a:t>Риме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был популярен инструмент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0" tooltip="Кифара"/>
              </a:rPr>
              <a:t>кифара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304800"/>
            <a:ext cx="6324600" cy="5334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ИСПАНСКАЯ  ГИТАРА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90800" y="990600"/>
            <a:ext cx="6248400" cy="58674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В средние века основным центром развития гитары была Испания, куда гитара попала из древнего Рима  вместе с арабскими завоевателями. В 15 веке получает распространение изобретённая в Испании гитара с пятью сдвоенными струнами (первая струна могла быть одиночной). Такие гитары получили название </a:t>
            </a:r>
            <a:r>
              <a:rPr lang="ru-RU" sz="2400" dirty="0" smtClean="0">
                <a:solidFill>
                  <a:srgbClr val="FF0000"/>
                </a:solidFill>
              </a:rPr>
              <a:t>испанских гитар.</a:t>
            </a:r>
            <a:r>
              <a:rPr lang="ru-RU" sz="2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К концу 18 века испанская гитара в процессе эволюции приобретает 6 одиночных струн и немалый репертуар произведений, на формирование которого оказал значительное влияние итальянский композитор-виртуоз </a:t>
            </a:r>
            <a:r>
              <a:rPr lang="ru-RU" sz="2400" b="1" dirty="0" err="1" smtClean="0">
                <a:solidFill>
                  <a:srgbClr val="002060"/>
                </a:solidFill>
              </a:rPr>
              <a:t>Мауро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Джулиани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184731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 descr="http://upload.wikimedia.org/wikipedia/commons/thumb/d/dc/Seven-string-guitar.jpg/100px-Seven-string-guitar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2286000" cy="3581400"/>
          </a:xfrm>
          <a:prstGeom prst="rect">
            <a:avLst/>
          </a:prstGeom>
          <a:noFill/>
        </p:spPr>
      </p:pic>
      <p:sp>
        <p:nvSpPr>
          <p:cNvPr id="2056" name="Rectangle 8">
            <a:hlinkClick r:id="rId4" tooltip="Увеличить"/>
          </p:cNvPr>
          <p:cNvSpPr>
            <a:spLocks noChangeArrowheads="1"/>
          </p:cNvSpPr>
          <p:nvPr/>
        </p:nvSpPr>
        <p:spPr bwMode="auto">
          <a:xfrm>
            <a:off x="0" y="1381125"/>
            <a:ext cx="2712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lassical Guitar labelled russian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609600" y="1828800"/>
            <a:ext cx="7848600" cy="43910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14400" y="457201"/>
            <a:ext cx="594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</a:t>
            </a:r>
            <a:r>
              <a:rPr lang="ru-RU" sz="3200" b="1" dirty="0" smtClean="0">
                <a:solidFill>
                  <a:srgbClr val="002060"/>
                </a:solidFill>
              </a:rPr>
              <a:t>Устройство гитары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               Основные части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228600"/>
            <a:ext cx="845820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</a:t>
            </a:r>
            <a:r>
              <a:rPr lang="ru-RU" sz="2400" b="1" i="1" dirty="0" smtClean="0">
                <a:solidFill>
                  <a:srgbClr val="FF0000"/>
                </a:solidFill>
              </a:rPr>
              <a:t>Русская гитара</a:t>
            </a:r>
          </a:p>
          <a:p>
            <a:r>
              <a:rPr lang="ru-RU" sz="2000" dirty="0" smtClean="0"/>
              <a:t>В Россию гитара попала относительно поздно, когда в Европе она была известна уже пять веков. Но и вся западная музыка стала широко проникать в Россию лишь в конце 17 — начале 18 веков. Основательное место гитара получила благодаря приехавшим в Россию в конце XVII века итальянским композиторам и музыкантам, в первую очередь </a:t>
            </a:r>
            <a:r>
              <a:rPr lang="ru-RU" sz="2000" u="sng" dirty="0" smtClean="0">
                <a:hlinkClick r:id="rId2" tooltip="Джузеппе Сарти"/>
              </a:rPr>
              <a:t>Джузеппе </a:t>
            </a:r>
            <a:r>
              <a:rPr lang="ru-RU" sz="2000" u="sng" dirty="0" err="1" smtClean="0">
                <a:hlinkClick r:id="rId2" tooltip="Джузеппе Сарти"/>
              </a:rPr>
              <a:t>Сарти</a:t>
            </a:r>
            <a:r>
              <a:rPr lang="ru-RU" sz="2000" dirty="0" smtClean="0"/>
              <a:t>  и  </a:t>
            </a:r>
            <a:r>
              <a:rPr lang="ru-RU" sz="2000" u="sng" dirty="0" smtClean="0">
                <a:hlinkClick r:id="rId3" tooltip="Карло Каноббио"/>
              </a:rPr>
              <a:t>Карло </a:t>
            </a:r>
            <a:r>
              <a:rPr lang="ru-RU" sz="2000" u="sng" dirty="0" err="1" smtClean="0">
                <a:hlinkClick r:id="rId3" tooltip="Карло Каноббио"/>
              </a:rPr>
              <a:t>Каноббио</a:t>
            </a:r>
            <a:r>
              <a:rPr lang="ru-RU" sz="2000" dirty="0" smtClean="0"/>
              <a:t>. Еще через какое-то время, в начале XVIII века, гитара упрочила свое положение в России благодаря приехавшим в 1821 году в Петербург </a:t>
            </a:r>
            <a:r>
              <a:rPr lang="ru-RU" sz="2000" u="sng" dirty="0" smtClean="0">
                <a:hlinkClick r:id="rId4" tooltip="Цани де Ферранти, Марко Аурелио"/>
              </a:rPr>
              <a:t>Марку </a:t>
            </a:r>
            <a:r>
              <a:rPr lang="ru-RU" sz="2000" u="sng" dirty="0" err="1" smtClean="0">
                <a:hlinkClick r:id="rId4" tooltip="Цани де Ферранти, Марко Аурелио"/>
              </a:rPr>
              <a:t>Аврелию</a:t>
            </a:r>
            <a:r>
              <a:rPr lang="ru-RU" sz="2000" u="sng" dirty="0" smtClean="0">
                <a:hlinkClick r:id="rId4" tooltip="Цани де Ферранти, Марко Аурелио"/>
              </a:rPr>
              <a:t> </a:t>
            </a:r>
            <a:r>
              <a:rPr lang="ru-RU" sz="2000" u="sng" dirty="0" err="1" smtClean="0">
                <a:hlinkClick r:id="rId4" tooltip="Цани де Ферранти, Марко Аурелио"/>
              </a:rPr>
              <a:t>Цани</a:t>
            </a:r>
            <a:r>
              <a:rPr lang="ru-RU" sz="2000" u="sng" dirty="0" smtClean="0">
                <a:hlinkClick r:id="rId4" tooltip="Цани де Ферранти, Марко Аурелио"/>
              </a:rPr>
              <a:t> де </a:t>
            </a:r>
            <a:r>
              <a:rPr lang="ru-RU" sz="2000" u="sng" dirty="0" err="1" smtClean="0">
                <a:hlinkClick r:id="rId4" tooltip="Цани де Ферранти, Марко Аурелио"/>
              </a:rPr>
              <a:t>Ферранти</a:t>
            </a:r>
            <a:r>
              <a:rPr lang="ru-RU" sz="2000" dirty="0" smtClean="0"/>
              <a:t>, затем гастролировавшим </a:t>
            </a:r>
            <a:r>
              <a:rPr lang="ru-RU" sz="2000" u="sng" dirty="0" err="1" smtClean="0">
                <a:hlinkClick r:id="rId5" tooltip="Мауро Джулиани"/>
              </a:rPr>
              <a:t>Мауро</a:t>
            </a:r>
            <a:r>
              <a:rPr lang="ru-RU" sz="2000" u="sng" dirty="0" smtClean="0">
                <a:hlinkClick r:id="rId5" tooltip="Мауро Джулиани"/>
              </a:rPr>
              <a:t> </a:t>
            </a:r>
            <a:r>
              <a:rPr lang="ru-RU" sz="2000" u="sng" dirty="0" err="1" smtClean="0">
                <a:hlinkClick r:id="rId5" tooltip="Мауро Джулиани"/>
              </a:rPr>
              <a:t>Джулиани</a:t>
            </a:r>
            <a:r>
              <a:rPr lang="ru-RU" sz="2000" dirty="0" smtClean="0"/>
              <a:t> и </a:t>
            </a:r>
            <a:r>
              <a:rPr lang="ru-RU" sz="2000" u="sng" dirty="0" err="1" smtClean="0">
                <a:hlinkClick r:id="rId6" tooltip="Фернандо Сор"/>
              </a:rPr>
              <a:t>Фернандо</a:t>
            </a:r>
            <a:r>
              <a:rPr lang="ru-RU" sz="2000" u="sng" dirty="0" smtClean="0">
                <a:hlinkClick r:id="rId6" tooltip="Фернандо Сор"/>
              </a:rPr>
              <a:t> Сор</a:t>
            </a:r>
            <a:r>
              <a:rPr lang="ru-RU" sz="2000" dirty="0" smtClean="0"/>
              <a:t>. Сор, оставив в Москве </a:t>
            </a:r>
            <a:r>
              <a:rPr lang="ru-RU" sz="2000" u="sng" dirty="0" smtClean="0">
                <a:hlinkClick r:id="rId7" tooltip="Гюллень-Сор, Фелицата Виржиния"/>
              </a:rPr>
              <a:t>жену-балерину</a:t>
            </a:r>
            <a:r>
              <a:rPr lang="ru-RU" sz="2000" dirty="0" smtClean="0"/>
              <a:t>, ставшую первой русской женщиной-балетмейстером, посвятил поездке в Россию музыкальное произведение для гитары с названием «Воспоминание о России». Это произведение исполняется и сейчас. Первым из значительных русских гитаристов, игравших на шестиструнном инструменте, был Николай Петрович Макаров. В России в конце </a:t>
            </a:r>
            <a:r>
              <a:rPr lang="ru-RU" sz="2000" u="sng" dirty="0" smtClean="0">
                <a:hlinkClick r:id="rId8" tooltip="XVIII век"/>
              </a:rPr>
              <a:t>XVIII</a:t>
            </a:r>
            <a:r>
              <a:rPr lang="ru-RU" sz="2000" dirty="0" smtClean="0"/>
              <a:t> — начале </a:t>
            </a:r>
            <a:r>
              <a:rPr lang="ru-RU" sz="2000" u="sng" dirty="0" smtClean="0">
                <a:hlinkClick r:id="rId9" tooltip="XIX век"/>
              </a:rPr>
              <a:t>XIX веков</a:t>
            </a:r>
            <a:r>
              <a:rPr lang="ru-RU" sz="2000" dirty="0" smtClean="0"/>
              <a:t> становится популярным семиструнный вариант испанской гитары, во многом благодаря деятельности жившего в то время талантливого композитора и гитариста-виртуоза </a:t>
            </a:r>
            <a:r>
              <a:rPr lang="ru-RU" sz="2000" u="sng" dirty="0" smtClean="0">
                <a:hlinkClick r:id="rId10" tooltip="Андрей Сихра"/>
              </a:rPr>
              <a:t>Андрея </a:t>
            </a:r>
            <a:r>
              <a:rPr lang="ru-RU" sz="2000" u="sng" dirty="0" err="1" smtClean="0">
                <a:hlinkClick r:id="rId10" tooltip="Андрей Сихра"/>
              </a:rPr>
              <a:t>Сихры</a:t>
            </a:r>
            <a:r>
              <a:rPr lang="ru-RU" sz="2000" dirty="0" smtClean="0"/>
              <a:t>, написавшего более тысячи произведений для этого инструмента, получившего название «</a:t>
            </a:r>
            <a:r>
              <a:rPr lang="ru-RU" sz="2000" u="sng" dirty="0" smtClean="0">
                <a:hlinkClick r:id="rId11" tooltip="Русская гитара"/>
              </a:rPr>
              <a:t>русская гитара</a:t>
            </a:r>
            <a:r>
              <a:rPr lang="ru-RU" sz="2000" dirty="0" smtClean="0"/>
              <a:t>».</a:t>
            </a:r>
            <a:endParaRPr lang="ru-RU" sz="2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одготовка к зональному уроку\giuliani_m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1000"/>
            <a:ext cx="3629025" cy="45148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67200" y="381000"/>
            <a:ext cx="44196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ДЖУЛИАНИ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Мауро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(GIULIANI ) (1781-1829)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выдающийся итальянский гитарист-виртуоз, композитор, признанный такими авторитетами, как    Й. Гайдн и Л. Бетховен. Родился 27 июля 1781 года близ Неаполя. В детстве обучался игре на скрипке и флейте, одновременно самоучкой овладел гитарой: к двадцати годам он достиг уже столь блистательных результатов, что приобрел в Италии славу лучшего гитариста.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КОМПОЗИТОРЫ - ГИТАРИСТЫ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</a:rPr>
              <a:t>ФЕРНАНДО  СОР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</a:rPr>
              <a:t>МАТТЕО  КАРКАССИ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  <p:pic>
        <p:nvPicPr>
          <p:cNvPr id="7" name="Содержимое 6" descr="sor"/>
          <p:cNvPicPr>
            <a:picLocks noGr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2438400"/>
            <a:ext cx="3505200" cy="411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arcassi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438400"/>
            <a:ext cx="3886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356</TotalTime>
  <Words>457</Words>
  <Application>Microsoft Office PowerPoint</Application>
  <PresentationFormat>Экран (4:3)</PresentationFormat>
  <Paragraphs>49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Слайд 1</vt:lpstr>
      <vt:lpstr>Слайд 2</vt:lpstr>
      <vt:lpstr>Слайд 3</vt:lpstr>
      <vt:lpstr>Слайд 4</vt:lpstr>
      <vt:lpstr>ИСПАНСКАЯ  ГИТАРА</vt:lpstr>
      <vt:lpstr>Слайд 6</vt:lpstr>
      <vt:lpstr>Слайд 7</vt:lpstr>
      <vt:lpstr>Слайд 8</vt:lpstr>
      <vt:lpstr>КОМПОЗИТОРЫ - ГИТАРИСТЫ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Классическая гитара</dc:title>
  <dc:creator>user</dc:creator>
  <cp:lastModifiedBy>DSHI</cp:lastModifiedBy>
  <cp:revision>48</cp:revision>
  <dcterms:created xsi:type="dcterms:W3CDTF">2011-01-25T17:21:45Z</dcterms:created>
  <dcterms:modified xsi:type="dcterms:W3CDTF">2016-02-10T04:07:40Z</dcterms:modified>
</cp:coreProperties>
</file>